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84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8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7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B149-3D64-47BB-B79C-7E0EC3C7CF6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A1A5-B479-4579-919D-CAB0D742C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lectronic center\Desktop\Short-child-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373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Stature </a:t>
            </a:r>
          </a:p>
          <a:p>
            <a:pPr algn="ctr"/>
            <a:endParaRPr lang="en-US" sz="2000" dirty="0"/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Thafir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Tawfiq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Aldawood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Endocrinologist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Hypopituitarism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child is normal initially, and manifestations similar to those </a:t>
            </a:r>
            <a:r>
              <a:rPr lang="en-US" dirty="0" smtClean="0"/>
              <a:t>seen in </a:t>
            </a:r>
            <a:r>
              <a:rPr lang="en-US" dirty="0"/>
              <a:t>idiopathic pituitary growth failure gradually appear and </a:t>
            </a:r>
            <a:r>
              <a:rPr lang="en-US" dirty="0" smtClean="0"/>
              <a:t>progress.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200" dirty="0" smtClean="0"/>
              <a:t>When </a:t>
            </a:r>
            <a:r>
              <a:rPr lang="en-US" sz="2200" dirty="0"/>
              <a:t>complete or almost complete destruction of the pituitary </a:t>
            </a:r>
            <a:r>
              <a:rPr lang="en-US" sz="2200" dirty="0" smtClean="0"/>
              <a:t>gland occurs</a:t>
            </a:r>
            <a:r>
              <a:rPr lang="en-US" sz="2200" dirty="0"/>
              <a:t>, signs of pituitary insufficiency are present.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Atrophy </a:t>
            </a:r>
            <a:r>
              <a:rPr lang="en-US" sz="2200" dirty="0"/>
              <a:t>of the </a:t>
            </a:r>
            <a:r>
              <a:rPr lang="en-US" sz="2200" dirty="0" smtClean="0"/>
              <a:t>adrenal cortex</a:t>
            </a:r>
            <a:r>
              <a:rPr lang="en-US" sz="2200" dirty="0"/>
              <a:t>, thyroid, and gonads results in loss of weight, asthenia, </a:t>
            </a:r>
            <a:r>
              <a:rPr lang="en-US" sz="2200" dirty="0" smtClean="0"/>
              <a:t>sensitivity to </a:t>
            </a:r>
            <a:r>
              <a:rPr lang="en-US" sz="2200" dirty="0"/>
              <a:t>cold, mental torpor, and absence of sweating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Sexual maturation </a:t>
            </a:r>
            <a:r>
              <a:rPr lang="en-US" sz="2200" dirty="0" smtClean="0"/>
              <a:t>fails to </a:t>
            </a:r>
            <a:r>
              <a:rPr lang="en-US" sz="2200" dirty="0"/>
              <a:t>take place or regresses if already present.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There </a:t>
            </a:r>
            <a:r>
              <a:rPr lang="en-US" sz="2200" dirty="0"/>
              <a:t>may be atrophy </a:t>
            </a:r>
            <a:r>
              <a:rPr lang="en-US" sz="2200" dirty="0" smtClean="0"/>
              <a:t>of the </a:t>
            </a:r>
            <a:r>
              <a:rPr lang="en-US" sz="2200" dirty="0"/>
              <a:t>gonads and genital tract with amenorrhea and loss of pubic </a:t>
            </a:r>
            <a:r>
              <a:rPr lang="en-US" sz="2200" dirty="0" smtClean="0"/>
              <a:t>and axillary </a:t>
            </a:r>
            <a:r>
              <a:rPr lang="en-US" sz="2200" dirty="0"/>
              <a:t>hair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There is a tendency to </a:t>
            </a:r>
            <a:r>
              <a:rPr lang="en-US" sz="2200" dirty="0" smtClean="0"/>
              <a:t>hypoglycemia.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86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the lesion is an expanding tumor, symptoms such as </a:t>
            </a:r>
            <a:r>
              <a:rPr lang="en-US" sz="2400" dirty="0" smtClean="0"/>
              <a:t>headache, vomiting</a:t>
            </a:r>
            <a:r>
              <a:rPr lang="en-US" sz="2400" dirty="0"/>
              <a:t>, visual disturbances, pathologic sleep patterns, decreased </a:t>
            </a:r>
            <a:r>
              <a:rPr lang="en-US" sz="2400" dirty="0" smtClean="0"/>
              <a:t>school performance</a:t>
            </a:r>
            <a:r>
              <a:rPr lang="en-US" sz="2400" dirty="0"/>
              <a:t>, seizures, polyuria, and growth failure can occur.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Slowing of </a:t>
            </a:r>
            <a:r>
              <a:rPr lang="en-US" sz="2400" dirty="0"/>
              <a:t>growth can antedate neurologic signs and </a:t>
            </a:r>
            <a:r>
              <a:rPr lang="en-US" sz="2400" dirty="0" smtClean="0"/>
              <a:t>symptoms.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</a:t>
            </a:r>
          </a:p>
          <a:p>
            <a:r>
              <a:rPr lang="en-US" sz="2400" dirty="0"/>
              <a:t>Measurements of IGF-1 and </a:t>
            </a:r>
            <a:r>
              <a:rPr lang="en-US" sz="2400" dirty="0" smtClean="0"/>
              <a:t>IGF-binding protein levels.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Assess thyroid </a:t>
            </a:r>
            <a:r>
              <a:rPr lang="en-US" sz="2400" dirty="0" smtClean="0"/>
              <a:t>function.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Exclude chronic medical </a:t>
            </a:r>
            <a:r>
              <a:rPr lang="en-US" sz="2400" dirty="0" smtClean="0"/>
              <a:t>illness.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CBC</a:t>
            </a:r>
            <a:r>
              <a:rPr lang="en-US" sz="2400" dirty="0"/>
              <a:t>, metabolic profile, inflammatory markers,</a:t>
            </a:r>
          </a:p>
          <a:p>
            <a:endParaRPr lang="en-US" sz="2400" dirty="0" smtClean="0"/>
          </a:p>
          <a:p>
            <a:r>
              <a:rPr lang="en-US" sz="2400" dirty="0" smtClean="0"/>
              <a:t>celiac </a:t>
            </a:r>
            <a:r>
              <a:rPr lang="en-US" sz="2400" dirty="0"/>
              <a:t>testing, </a:t>
            </a:r>
            <a:r>
              <a:rPr lang="en-US" sz="2400" dirty="0" smtClean="0"/>
              <a:t>urinalysis.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Determination </a:t>
            </a:r>
            <a:r>
              <a:rPr lang="en-US" sz="2400" dirty="0"/>
              <a:t>of peak GH levels </a:t>
            </a:r>
            <a:r>
              <a:rPr lang="en-US" sz="2400" dirty="0" smtClean="0"/>
              <a:t>after stimulation </a:t>
            </a:r>
            <a:r>
              <a:rPr lang="en-US" sz="2400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0724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RADIOLOGIC FINDINGS</a:t>
            </a:r>
          </a:p>
          <a:p>
            <a:pPr marL="0" indent="0">
              <a:buNone/>
            </a:pPr>
            <a:r>
              <a:rPr lang="en-US" sz="2200" dirty="0"/>
              <a:t>Neurologic imaging should be obtained when the cause of </a:t>
            </a:r>
            <a:r>
              <a:rPr lang="en-US" sz="2200" dirty="0" smtClean="0"/>
              <a:t>hypopituitarism is </a:t>
            </a:r>
            <a:r>
              <a:rPr lang="en-US" sz="2200" dirty="0"/>
              <a:t>not known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r>
              <a:rPr lang="en-US" sz="2200" dirty="0" smtClean="0"/>
              <a:t>CT </a:t>
            </a:r>
            <a:r>
              <a:rPr lang="en-US" sz="2200" dirty="0"/>
              <a:t>is appropriate for recognizing </a:t>
            </a:r>
            <a:r>
              <a:rPr lang="en-US" sz="2200" dirty="0" err="1" smtClean="0"/>
              <a:t>suprasellar</a:t>
            </a:r>
            <a:r>
              <a:rPr lang="en-US" sz="2200" dirty="0" smtClean="0"/>
              <a:t> calcification </a:t>
            </a:r>
            <a:r>
              <a:rPr lang="en-US" sz="2200" dirty="0"/>
              <a:t>associated </a:t>
            </a:r>
            <a:r>
              <a:rPr lang="en-US" sz="2200" dirty="0" smtClean="0"/>
              <a:t>with </a:t>
            </a:r>
            <a:r>
              <a:rPr lang="en-US" sz="2200" dirty="0" err="1" smtClean="0"/>
              <a:t>craniopharyngiomas</a:t>
            </a:r>
            <a:r>
              <a:rPr lang="en-US" sz="2200" dirty="0" smtClean="0"/>
              <a:t> </a:t>
            </a:r>
            <a:r>
              <a:rPr lang="en-US" sz="2200" dirty="0"/>
              <a:t>and bony </a:t>
            </a:r>
            <a:r>
              <a:rPr lang="en-US" sz="2200" dirty="0" smtClean="0"/>
              <a:t>changes accompanying </a:t>
            </a:r>
            <a:r>
              <a:rPr lang="en-US" sz="2200" dirty="0" err="1"/>
              <a:t>histiocytosis</a:t>
            </a:r>
            <a:r>
              <a:rPr lang="en-US" sz="2200" smtClean="0"/>
              <a:t>.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MRI </a:t>
            </a:r>
            <a:r>
              <a:rPr lang="en-US" sz="2200" dirty="0"/>
              <a:t>provides a much more detailed </a:t>
            </a:r>
            <a:r>
              <a:rPr lang="en-US" sz="2200" dirty="0" smtClean="0"/>
              <a:t>view of </a:t>
            </a:r>
            <a:r>
              <a:rPr lang="en-US" sz="2200" dirty="0"/>
              <a:t>hypothalamic and pituitary </a:t>
            </a:r>
            <a:r>
              <a:rPr lang="en-US" sz="2200" dirty="0" smtClean="0"/>
              <a:t>anatomy.  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Skeletal maturation may be assessed with a plain film of the hand (bone age) and is delayed in patients with IGHD and may be even more delayed when there is combined GH and TSH deficiency.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Growth Delay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is one of the variants of normal </a:t>
            </a:r>
            <a:r>
              <a:rPr lang="en-US" sz="2000" dirty="0" smtClean="0"/>
              <a:t>growth that is commonly encountered.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Length and weight </a:t>
            </a:r>
            <a:r>
              <a:rPr lang="en-US" sz="2000" dirty="0" smtClean="0"/>
              <a:t>measurements of </a:t>
            </a:r>
            <a:r>
              <a:rPr lang="en-US" sz="2000" dirty="0"/>
              <a:t>affected children are normal at birth, and growth is </a:t>
            </a:r>
            <a:r>
              <a:rPr lang="en-US" sz="2000" dirty="0" smtClean="0"/>
              <a:t>normal for </a:t>
            </a:r>
            <a:r>
              <a:rPr lang="en-US" sz="2000" dirty="0"/>
              <a:t>the first 4-12 </a:t>
            </a:r>
            <a:r>
              <a:rPr lang="en-US" sz="2000" dirty="0" err="1"/>
              <a:t>mo</a:t>
            </a:r>
            <a:r>
              <a:rPr lang="en-US" sz="2000" dirty="0"/>
              <a:t> of life. Height is sustained at a lower </a:t>
            </a:r>
            <a:r>
              <a:rPr lang="en-US" sz="2000" dirty="0" smtClean="0"/>
              <a:t>percentile during </a:t>
            </a:r>
            <a:r>
              <a:rPr lang="en-US" sz="2000" dirty="0"/>
              <a:t>childhood.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pubertal growth spurt is delayed, so their </a:t>
            </a:r>
            <a:r>
              <a:rPr lang="en-US" sz="2000" dirty="0" smtClean="0"/>
              <a:t>growth rates </a:t>
            </a:r>
            <a:r>
              <a:rPr lang="en-US" sz="2000" dirty="0"/>
              <a:t>continue to decline after their classmates have begun to </a:t>
            </a:r>
            <a:r>
              <a:rPr lang="en-US" sz="2000" dirty="0" smtClean="0"/>
              <a:t>accelerate. Detailed </a:t>
            </a:r>
            <a:r>
              <a:rPr lang="en-US" sz="2000" dirty="0"/>
              <a:t>questioning often reveals other family members (often 1 </a:t>
            </a:r>
            <a:r>
              <a:rPr lang="en-US" sz="2000" dirty="0" smtClean="0"/>
              <a:t>or both </a:t>
            </a:r>
            <a:r>
              <a:rPr lang="en-US" sz="2000" dirty="0"/>
              <a:t>parents) with histories of short stature in childhood, delayed </a:t>
            </a:r>
            <a:r>
              <a:rPr lang="en-US" sz="2000" dirty="0" smtClean="0"/>
              <a:t>puberty, and </a:t>
            </a:r>
            <a:r>
              <a:rPr lang="en-US" sz="2000" dirty="0"/>
              <a:t>eventual normal stature.</a:t>
            </a:r>
          </a:p>
        </p:txBody>
      </p:sp>
    </p:spTree>
    <p:extLst>
      <p:ext uri="{BB962C8B-B14F-4D97-AF65-F5344CB8AC3E}">
        <p14:creationId xmlns:p14="http://schemas.microsoft.com/office/powerpoint/2010/main" val="2935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sz="2400" dirty="0"/>
              <a:t>The prognosis for these children to achieve normal </a:t>
            </a:r>
            <a:r>
              <a:rPr lang="en-US" sz="2400" dirty="0" smtClean="0"/>
              <a:t>adult height </a:t>
            </a:r>
            <a:r>
              <a:rPr lang="en-US" sz="2400" dirty="0"/>
              <a:t>is guarded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Boys </a:t>
            </a:r>
            <a:r>
              <a:rPr lang="en-US" sz="2400" dirty="0"/>
              <a:t>with &gt;2 </a:t>
            </a:r>
            <a:r>
              <a:rPr lang="en-US" sz="2400" dirty="0" err="1"/>
              <a:t>yr</a:t>
            </a:r>
            <a:r>
              <a:rPr lang="en-US" sz="2400" dirty="0"/>
              <a:t> of pubertal delay can benefit from a short course </a:t>
            </a:r>
            <a:r>
              <a:rPr lang="en-US" sz="2400" dirty="0" smtClean="0"/>
              <a:t>of testosterone </a:t>
            </a:r>
            <a:r>
              <a:rPr lang="en-US" sz="2400" dirty="0"/>
              <a:t>therapy to hasten puberty after 14 </a:t>
            </a:r>
            <a:r>
              <a:rPr lang="en-US" sz="2400" dirty="0" err="1"/>
              <a:t>yr</a:t>
            </a:r>
            <a:r>
              <a:rPr lang="en-US" sz="2400" dirty="0"/>
              <a:t> of age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 cause </a:t>
            </a:r>
            <a:r>
              <a:rPr lang="en-US" sz="2400" dirty="0" smtClean="0"/>
              <a:t>of this </a:t>
            </a:r>
            <a:r>
              <a:rPr lang="en-US" sz="2400" dirty="0"/>
              <a:t>variant of normal growth is thought to be persistence of the </a:t>
            </a:r>
            <a:r>
              <a:rPr lang="en-US" sz="2400" dirty="0" smtClean="0"/>
              <a:t>relatively hypogonadotropic </a:t>
            </a:r>
            <a:r>
              <a:rPr lang="en-US" sz="2400" dirty="0"/>
              <a:t>state of childhood.</a:t>
            </a:r>
          </a:p>
        </p:txBody>
      </p:sp>
    </p:spTree>
    <p:extLst>
      <p:ext uri="{BB962C8B-B14F-4D97-AF65-F5344CB8AC3E}">
        <p14:creationId xmlns:p14="http://schemas.microsoft.com/office/powerpoint/2010/main" val="33497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 … </a:t>
            </a:r>
          </a:p>
          <a:p>
            <a:r>
              <a:rPr lang="en-US" sz="2200" dirty="0"/>
              <a:t>The recommended initial dose of </a:t>
            </a:r>
            <a:r>
              <a:rPr lang="en-US" sz="2200" dirty="0" err="1"/>
              <a:t>rhGH</a:t>
            </a:r>
            <a:r>
              <a:rPr lang="en-US" sz="2200" dirty="0"/>
              <a:t> </a:t>
            </a:r>
            <a:r>
              <a:rPr lang="en-US" sz="2200" dirty="0" smtClean="0"/>
              <a:t>for treatment </a:t>
            </a:r>
            <a:r>
              <a:rPr lang="en-US" sz="2200" dirty="0"/>
              <a:t>of GH deficiency is 0.16-0.24 mg/kg/</a:t>
            </a:r>
            <a:r>
              <a:rPr lang="en-US" sz="2200" dirty="0" err="1"/>
              <a:t>wk</a:t>
            </a:r>
            <a:r>
              <a:rPr lang="en-US" sz="2200" dirty="0"/>
              <a:t> (22 to 35 </a:t>
            </a:r>
            <a:r>
              <a:rPr lang="en-US" sz="2200" dirty="0" err="1" smtClean="0"/>
              <a:t>μg</a:t>
            </a:r>
            <a:r>
              <a:rPr lang="en-US" sz="2200" dirty="0" smtClean="0"/>
              <a:t>/kg/day</a:t>
            </a:r>
            <a:r>
              <a:rPr lang="en-US" sz="2200" dirty="0"/>
              <a:t>).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Higher </a:t>
            </a:r>
            <a:r>
              <a:rPr lang="en-US" sz="2200" dirty="0"/>
              <a:t>doses have been used during puberty and for </a:t>
            </a:r>
            <a:r>
              <a:rPr lang="en-US" sz="2200" dirty="0" smtClean="0"/>
              <a:t>non-GH deficiency </a:t>
            </a:r>
            <a:r>
              <a:rPr lang="en-US" sz="2200" dirty="0"/>
              <a:t>indications. </a:t>
            </a:r>
            <a:r>
              <a:rPr lang="en-US" sz="2200" dirty="0" err="1"/>
              <a:t>RhGH</a:t>
            </a:r>
            <a:r>
              <a:rPr lang="en-US" sz="2200" dirty="0"/>
              <a:t> is administered subcutaneously once daily.</a:t>
            </a:r>
          </a:p>
          <a:p>
            <a:endParaRPr lang="en-US" sz="2200" dirty="0" smtClean="0"/>
          </a:p>
          <a:p>
            <a:r>
              <a:rPr lang="en-US" sz="2200" dirty="0" smtClean="0"/>
              <a:t>Maximal </a:t>
            </a:r>
            <a:r>
              <a:rPr lang="en-US" sz="2200" dirty="0"/>
              <a:t>response to </a:t>
            </a:r>
            <a:r>
              <a:rPr lang="en-US" sz="2200" dirty="0" err="1"/>
              <a:t>rhGH</a:t>
            </a:r>
            <a:r>
              <a:rPr lang="en-US" sz="2200" dirty="0"/>
              <a:t> occurs in the 1st </a:t>
            </a:r>
            <a:r>
              <a:rPr lang="en-US" sz="2200" dirty="0" err="1"/>
              <a:t>yr</a:t>
            </a:r>
            <a:r>
              <a:rPr lang="en-US" sz="2200" dirty="0"/>
              <a:t> of treatment. </a:t>
            </a:r>
            <a:r>
              <a:rPr lang="en-US" sz="2200" dirty="0" smtClean="0"/>
              <a:t>Growth velocity </a:t>
            </a:r>
            <a:r>
              <a:rPr lang="en-US" sz="2200" dirty="0"/>
              <a:t>during this 1st </a:t>
            </a:r>
            <a:r>
              <a:rPr lang="en-US" sz="2200" dirty="0" err="1"/>
              <a:t>yr</a:t>
            </a:r>
            <a:r>
              <a:rPr lang="en-US" sz="2200" dirty="0"/>
              <a:t> is typically above the 95th percentile for </a:t>
            </a:r>
            <a:r>
              <a:rPr lang="en-US" sz="2200" dirty="0" smtClean="0"/>
              <a:t>age. With </a:t>
            </a:r>
            <a:r>
              <a:rPr lang="en-US" sz="2200" dirty="0"/>
              <a:t>each successive year of treatment, the growth rate tends to decrease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08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r>
              <a:rPr lang="en-US" sz="2400" dirty="0"/>
              <a:t>GH therapy should be </a:t>
            </a:r>
            <a:r>
              <a:rPr lang="en-US" sz="2400" dirty="0" smtClean="0"/>
              <a:t>continued until </a:t>
            </a:r>
            <a:r>
              <a:rPr lang="en-US" sz="2400" dirty="0"/>
              <a:t>near-final height is achieved.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stopping GH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include: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/>
              <a:t>decision by the patient that he or she is tall enough,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 smtClean="0"/>
              <a:t>growth rate </a:t>
            </a:r>
            <a:r>
              <a:rPr lang="en-US" sz="2400" dirty="0"/>
              <a:t>&lt;1 inch/</a:t>
            </a:r>
            <a:r>
              <a:rPr lang="en-US" sz="2400" dirty="0" err="1"/>
              <a:t>yr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and </a:t>
            </a:r>
            <a:r>
              <a:rPr lang="en-US" sz="2400" dirty="0"/>
              <a:t>a bone age &gt;14 </a:t>
            </a:r>
            <a:r>
              <a:rPr lang="en-US" sz="2400" dirty="0" err="1"/>
              <a:t>yr</a:t>
            </a:r>
            <a:r>
              <a:rPr lang="en-US" sz="2400" dirty="0"/>
              <a:t> in girls and &gt;16 </a:t>
            </a:r>
            <a:r>
              <a:rPr lang="en-US" sz="2400" dirty="0" err="1"/>
              <a:t>yr</a:t>
            </a:r>
            <a:r>
              <a:rPr lang="en-US" sz="2400" dirty="0"/>
              <a:t> in boys.</a:t>
            </a:r>
          </a:p>
        </p:txBody>
      </p:sp>
    </p:spTree>
    <p:extLst>
      <p:ext uri="{BB962C8B-B14F-4D97-AF65-F5344CB8AC3E}">
        <p14:creationId xmlns:p14="http://schemas.microsoft.com/office/powerpoint/2010/main" val="1062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stature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defined as height below the third percentile or greater than two standard deviations (SDs) below the mean height for chronological 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r>
              <a:rPr lang="en-US" sz="2800" dirty="0"/>
              <a:t>Some patients develop either primary or central hypothyroidism </a:t>
            </a:r>
            <a:r>
              <a:rPr lang="en-US" sz="2800" dirty="0" smtClean="0"/>
              <a:t>while under </a:t>
            </a:r>
            <a:r>
              <a:rPr lang="en-US" sz="2800" dirty="0"/>
              <a:t>treatment with GH.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Similarly</a:t>
            </a:r>
            <a:r>
              <a:rPr lang="en-US" sz="2800" dirty="0"/>
              <a:t>, there is a risk of developing </a:t>
            </a:r>
            <a:r>
              <a:rPr lang="en-US" sz="2800" dirty="0" smtClean="0"/>
              <a:t>adrenal insufficiency </a:t>
            </a:r>
            <a:r>
              <a:rPr lang="en-US" sz="2800" dirty="0"/>
              <a:t>as an associated component of hypopituitarism.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unrecognized, this </a:t>
            </a:r>
            <a:r>
              <a:rPr lang="en-US" sz="2800" dirty="0"/>
              <a:t>can be fatal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evaluation of thyroid and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function 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indicated for all patients diagnosed with GH deficiency</a:t>
            </a:r>
            <a:r>
              <a:rPr lang="en-US" sz="2800" i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24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children with MPHD</a:t>
            </a:r>
            <a:r>
              <a:rPr lang="en-US" sz="2800" dirty="0"/>
              <a:t>, replacement should also be directed at </a:t>
            </a:r>
            <a:r>
              <a:rPr lang="en-US" sz="2800" dirty="0" smtClean="0"/>
              <a:t>other hormonal </a:t>
            </a:r>
            <a:r>
              <a:rPr lang="en-US" sz="2800" dirty="0"/>
              <a:t>deficiencies.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TSH-deficient</a:t>
            </a:r>
            <a:r>
              <a:rPr lang="en-US" sz="2800" dirty="0"/>
              <a:t> patients, thyroid hormone </a:t>
            </a:r>
            <a:r>
              <a:rPr lang="en-US" sz="2800" dirty="0" smtClean="0"/>
              <a:t>is given </a:t>
            </a:r>
            <a:r>
              <a:rPr lang="en-US" sz="2800" dirty="0"/>
              <a:t>in full replacement doses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ACTH-deficient</a:t>
            </a:r>
            <a:r>
              <a:rPr lang="en-US" sz="2800" dirty="0"/>
              <a:t> patients, </a:t>
            </a:r>
            <a:r>
              <a:rPr lang="en-US" sz="2800" dirty="0" smtClean="0"/>
              <a:t>hydrocortisone should </a:t>
            </a:r>
            <a:r>
              <a:rPr lang="en-US" sz="2800" dirty="0"/>
              <a:t>be prescribed in physiologic doses, about 8-12 </a:t>
            </a:r>
            <a:r>
              <a:rPr lang="en-US" sz="2800" dirty="0" smtClean="0"/>
              <a:t>mg/m2/day.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52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ADVERSE EFFECTS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GROWTH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</a:t>
            </a:r>
          </a:p>
          <a:p>
            <a:endParaRPr lang="en-US" dirty="0" smtClean="0"/>
          </a:p>
          <a:p>
            <a:r>
              <a:rPr lang="en-US" dirty="0" smtClean="0"/>
              <a:t>GH </a:t>
            </a:r>
            <a:r>
              <a:rPr lang="en-US" dirty="0"/>
              <a:t>treatment is associated </a:t>
            </a:r>
            <a:r>
              <a:rPr lang="en-US" dirty="0" smtClean="0"/>
              <a:t>with an </a:t>
            </a:r>
            <a:r>
              <a:rPr lang="en-US" dirty="0"/>
              <a:t>increase in the risk for type 2 diabetes and no significant </a:t>
            </a:r>
            <a:r>
              <a:rPr lang="en-US" dirty="0" smtClean="0"/>
              <a:t>increase in </a:t>
            </a:r>
            <a:r>
              <a:rPr lang="en-US" dirty="0"/>
              <a:t>the risk for type 1 diabetes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Concerns </a:t>
            </a:r>
            <a:r>
              <a:rPr lang="en-US" dirty="0"/>
              <a:t>have been raised about the safety of GH treatment in </a:t>
            </a:r>
            <a:r>
              <a:rPr lang="en-US" dirty="0" smtClean="0"/>
              <a:t>children who </a:t>
            </a:r>
            <a:r>
              <a:rPr lang="en-US" dirty="0"/>
              <a:t>become deficient after treatment of brain tumors, leukemia, </a:t>
            </a:r>
            <a:r>
              <a:rPr lang="en-US" dirty="0" smtClean="0"/>
              <a:t>and other neoplasms. 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increased risk of second neoplasms in cancer </a:t>
            </a:r>
            <a:r>
              <a:rPr lang="en-US" dirty="0" smtClean="0"/>
              <a:t>survivors treated </a:t>
            </a:r>
            <a:r>
              <a:rPr lang="en-US" dirty="0"/>
              <a:t>with GH.</a:t>
            </a:r>
          </a:p>
        </p:txBody>
      </p:sp>
    </p:spTree>
    <p:extLst>
      <p:ext uri="{BB962C8B-B14F-4D97-AF65-F5344CB8AC3E}">
        <p14:creationId xmlns:p14="http://schemas.microsoft.com/office/powerpoint/2010/main" val="9679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/>
              <a:t>unconfirmed study documents an increased risk of </a:t>
            </a:r>
            <a:r>
              <a:rPr lang="en-US" sz="2400" dirty="0" smtClean="0"/>
              <a:t>hemorrhagic stroke </a:t>
            </a:r>
            <a:r>
              <a:rPr lang="en-US" sz="2400" dirty="0"/>
              <a:t>and a 30% increase in mortality among young adults who </a:t>
            </a:r>
            <a:r>
              <a:rPr lang="en-US" sz="2400" dirty="0" smtClean="0"/>
              <a:t>received GH </a:t>
            </a:r>
            <a:r>
              <a:rPr lang="en-US" sz="2400" dirty="0"/>
              <a:t>in childhood, particularly if the GH dose exceeds 0.35 </a:t>
            </a:r>
            <a:r>
              <a:rPr lang="en-US" sz="2400" dirty="0" smtClean="0"/>
              <a:t>mg/kg/</a:t>
            </a:r>
            <a:r>
              <a:rPr lang="en-US" sz="2400" dirty="0" err="1" smtClean="0"/>
              <a:t>wk</a:t>
            </a:r>
            <a:r>
              <a:rPr lang="en-US" sz="2400" dirty="0" smtClean="0"/>
              <a:t> </a:t>
            </a:r>
            <a:r>
              <a:rPr lang="el-GR" sz="2400" dirty="0" smtClean="0"/>
              <a:t>(50 </a:t>
            </a:r>
            <a:r>
              <a:rPr lang="el-GR" sz="2400" dirty="0"/>
              <a:t>μ</a:t>
            </a:r>
            <a:r>
              <a:rPr lang="en-US" sz="2400" dirty="0"/>
              <a:t>g/kg/day</a:t>
            </a:r>
            <a:r>
              <a:rPr lang="en-US" sz="2400" dirty="0" smtClean="0"/>
              <a:t>). </a:t>
            </a:r>
          </a:p>
          <a:p>
            <a:endParaRPr lang="en-US" sz="2400" dirty="0"/>
          </a:p>
          <a:p>
            <a:r>
              <a:rPr lang="en-US" sz="2400" dirty="0" smtClean="0"/>
              <a:t>Other reported side effects include </a:t>
            </a:r>
            <a:r>
              <a:rPr lang="en-US" sz="2400" dirty="0" err="1" smtClean="0"/>
              <a:t>pseudotumor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, slipped capital femoral epiphysis, gynecomastia, coarsening of features, and worsening of scoliosis.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6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lectronic center\Desktop\cube-521480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short stature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4038600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Normal variant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Constitutional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Endocrinological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GH deficiency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Hypothyroidism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Diabetes Mellitus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Cushing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Nutritional deprivation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Malnutrition,FTT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Psycological</a:t>
            </a:r>
            <a:endParaRPr lang="en-US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Intrauterine growth retardation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Skeletal dysplasia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Achondroplasia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8200" y="1295400"/>
            <a:ext cx="4038600" cy="480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Systemic diseases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Malabsorption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Heart diseases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Chronic Kidney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Hematological disorder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Inborn error of metabolism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Chronic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Genetic </a:t>
            </a:r>
            <a:r>
              <a:rPr lang="en-US" sz="2400" b="1" dirty="0" err="1">
                <a:solidFill>
                  <a:srgbClr val="0070C0"/>
                </a:solidFill>
              </a:rPr>
              <a:t>syndroms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Turner syndrome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Noonan syndrome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Downs syndrome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Prader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willi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syndrome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Miscellaneous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Hypopituitarism</a:t>
            </a:r>
            <a:r>
              <a:rPr lang="en-US" dirty="0" smtClean="0"/>
              <a:t> </a:t>
            </a:r>
            <a:r>
              <a:rPr lang="en-US" dirty="0"/>
              <a:t>denotes underproduction of 1 or multiple </a:t>
            </a:r>
            <a:r>
              <a:rPr lang="en-US" dirty="0" smtClean="0"/>
              <a:t>pituitary hormones.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Affected </a:t>
            </a:r>
            <a:r>
              <a:rPr lang="en-US" dirty="0"/>
              <a:t>children have postnatal growth impairment </a:t>
            </a:r>
            <a:r>
              <a:rPr lang="en-US" dirty="0" smtClean="0"/>
              <a:t>and other </a:t>
            </a:r>
            <a:r>
              <a:rPr lang="en-US" dirty="0"/>
              <a:t>endocrine deficiencies that are specifically corrected by </a:t>
            </a:r>
            <a:r>
              <a:rPr lang="en-US" dirty="0" smtClean="0"/>
              <a:t>hormone replacement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2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PITUITARY HORMONE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</a:t>
            </a:r>
            <a:r>
              <a:rPr lang="en-US" dirty="0" smtClean="0"/>
              <a:t>… pituitary hypoplasia where GH is most commonly observed hormone deficiency.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Forms </a:t>
            </a:r>
          </a:p>
          <a:p>
            <a:pPr marL="0" indent="0">
              <a:buNone/>
            </a:pPr>
            <a:r>
              <a:rPr lang="en-US" dirty="0"/>
              <a:t>Traumatic </a:t>
            </a:r>
          </a:p>
          <a:p>
            <a:pPr marL="0" indent="0">
              <a:buNone/>
            </a:pPr>
            <a:r>
              <a:rPr lang="en-US" dirty="0" err="1"/>
              <a:t>Infilterative</a:t>
            </a:r>
            <a:r>
              <a:rPr lang="en-US" dirty="0"/>
              <a:t>/ inflammatory </a:t>
            </a:r>
          </a:p>
          <a:p>
            <a:pPr marL="0" indent="0">
              <a:buNone/>
            </a:pPr>
            <a:r>
              <a:rPr lang="en-US" dirty="0"/>
              <a:t>Infections </a:t>
            </a:r>
          </a:p>
          <a:p>
            <a:pPr marL="0" indent="0">
              <a:buNone/>
            </a:pPr>
            <a:r>
              <a:rPr lang="en-US" dirty="0"/>
              <a:t>Vascular </a:t>
            </a:r>
          </a:p>
          <a:p>
            <a:pPr marL="0" indent="0">
              <a:buNone/>
            </a:pPr>
            <a:r>
              <a:rPr lang="en-US" dirty="0"/>
              <a:t>Neoplastic </a:t>
            </a:r>
          </a:p>
          <a:p>
            <a:pPr marL="0" indent="0">
              <a:buNone/>
            </a:pPr>
            <a:r>
              <a:rPr lang="en-US" dirty="0"/>
              <a:t>Functional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 Hypopituitarism </a:t>
            </a: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 The </a:t>
            </a:r>
            <a:r>
              <a:rPr lang="en-US" sz="2200" dirty="0"/>
              <a:t>child with hypopituitarism is usually of normal size and weight </a:t>
            </a:r>
            <a:r>
              <a:rPr lang="en-US" sz="2200" dirty="0" smtClean="0"/>
              <a:t>at birth</a:t>
            </a:r>
            <a:r>
              <a:rPr lang="en-US" sz="2200" dirty="0"/>
              <a:t>, although those with MPHD and genetic </a:t>
            </a:r>
            <a:r>
              <a:rPr lang="en-US" sz="2200" dirty="0" smtClean="0"/>
              <a:t>defects </a:t>
            </a:r>
            <a:r>
              <a:rPr lang="en-US" sz="2200" dirty="0"/>
              <a:t>have birth lengths that average 1 SD below the mean</a:t>
            </a:r>
            <a:r>
              <a:rPr lang="en-US" sz="2200" dirty="0" smtClean="0"/>
              <a:t>.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Children with </a:t>
            </a:r>
            <a:r>
              <a:rPr lang="en-US" sz="2200" dirty="0"/>
              <a:t>severe defects in GH production or action typically fall more </a:t>
            </a:r>
            <a:r>
              <a:rPr lang="en-US" sz="2200" dirty="0" smtClean="0"/>
              <a:t>than 4 </a:t>
            </a:r>
            <a:r>
              <a:rPr lang="en-US" sz="2200" dirty="0"/>
              <a:t>SD below the mean for length by 1 </a:t>
            </a:r>
            <a:r>
              <a:rPr lang="en-US" sz="2200" dirty="0" err="1"/>
              <a:t>yr</a:t>
            </a:r>
            <a:r>
              <a:rPr lang="en-US" sz="2200" dirty="0"/>
              <a:t> of age.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Those </a:t>
            </a:r>
            <a:r>
              <a:rPr lang="en-US" sz="2200" dirty="0"/>
              <a:t>with </a:t>
            </a:r>
            <a:r>
              <a:rPr lang="en-US" sz="2200" dirty="0" smtClean="0"/>
              <a:t>less-severe deficiencies grow at rates below the 25th percentile for age and gradually diverge </a:t>
            </a:r>
            <a:r>
              <a:rPr lang="en-US" sz="2200" dirty="0"/>
              <a:t>from normal height percentiles.</a:t>
            </a:r>
          </a:p>
        </p:txBody>
      </p:sp>
    </p:spTree>
    <p:extLst>
      <p:ext uri="{BB962C8B-B14F-4D97-AF65-F5344CB8AC3E}">
        <p14:creationId xmlns:p14="http://schemas.microsoft.com/office/powerpoint/2010/main" val="623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Infants </a:t>
            </a:r>
            <a:r>
              <a:rPr lang="en-US" sz="2400" dirty="0"/>
              <a:t>with congenital defects of the pituitary or hypothalamus </a:t>
            </a:r>
            <a:r>
              <a:rPr lang="en-US" sz="2400" dirty="0" smtClean="0"/>
              <a:t>may present </a:t>
            </a:r>
            <a:r>
              <a:rPr lang="en-US" sz="2400" dirty="0"/>
              <a:t>with neonatal emergencies such as apnea, cyanosis, or </a:t>
            </a:r>
            <a:r>
              <a:rPr lang="en-US" sz="2400" dirty="0" smtClean="0"/>
              <a:t>severe hypoglycemia </a:t>
            </a:r>
            <a:r>
              <a:rPr lang="en-US" sz="2400" dirty="0"/>
              <a:t>with or without seizures. Prolonged neonatal </a:t>
            </a:r>
            <a:r>
              <a:rPr lang="en-US" sz="2400" dirty="0" err="1" smtClean="0"/>
              <a:t>cholestatic</a:t>
            </a:r>
            <a:r>
              <a:rPr lang="en-US" sz="2400" dirty="0" smtClean="0"/>
              <a:t> jaundice </a:t>
            </a:r>
            <a:r>
              <a:rPr lang="en-US" sz="2400" dirty="0"/>
              <a:t>is </a:t>
            </a:r>
            <a:r>
              <a:rPr lang="en-US" sz="2400" dirty="0" smtClean="0"/>
              <a:t>common.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Micropenis</a:t>
            </a:r>
            <a:r>
              <a:rPr lang="en-US" sz="2400" dirty="0"/>
              <a:t> </a:t>
            </a:r>
            <a:r>
              <a:rPr lang="en-US" sz="2400" dirty="0" smtClean="0"/>
              <a:t>in boys provides an additional diagnostic clue. Deficiency of GH may be accompanied by </a:t>
            </a:r>
            <a:r>
              <a:rPr lang="en-US" sz="2400" dirty="0" err="1" smtClean="0"/>
              <a:t>hypoadrenalism</a:t>
            </a:r>
            <a:r>
              <a:rPr lang="en-US" sz="2400" dirty="0" smtClean="0"/>
              <a:t>  and hypothyroidism, as well as gonadotropin deficiency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53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O/E..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head is round and the face is short </a:t>
            </a:r>
            <a:r>
              <a:rPr lang="en-US" sz="2400" dirty="0" smtClean="0"/>
              <a:t>and broad.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The frontal bone is prominent, and the bridge of the nose </a:t>
            </a:r>
            <a:r>
              <a:rPr lang="en-US" sz="2400" dirty="0" smtClean="0"/>
              <a:t>is depressed </a:t>
            </a:r>
            <a:r>
              <a:rPr lang="en-US" sz="2400" dirty="0"/>
              <a:t>and saddle shaped. 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nose is small, and the nasolabial </a:t>
            </a:r>
            <a:r>
              <a:rPr lang="en-US" sz="2400" dirty="0" smtClean="0"/>
              <a:t>folds are </a:t>
            </a:r>
            <a:r>
              <a:rPr lang="en-US" sz="2400" dirty="0"/>
              <a:t>well developed.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mandible and the chin are </a:t>
            </a:r>
            <a:r>
              <a:rPr lang="en-US" sz="2400" dirty="0" smtClean="0"/>
              <a:t>underdeveloped and the teeth, which erupt late, are often crowded</a:t>
            </a:r>
            <a:endParaRPr lang="en-US" sz="2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38" y="685800"/>
            <a:ext cx="3275261" cy="544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The neck is </a:t>
            </a:r>
            <a:r>
              <a:rPr lang="en-US" sz="2400" dirty="0" smtClean="0"/>
              <a:t>short and </a:t>
            </a:r>
            <a:r>
              <a:rPr lang="en-US" sz="2400" dirty="0"/>
              <a:t>the larynx is small. The voice is high-pitched and remains </a:t>
            </a:r>
            <a:r>
              <a:rPr lang="en-US" sz="2400" dirty="0" smtClean="0"/>
              <a:t>high after </a:t>
            </a:r>
            <a:r>
              <a:rPr lang="en-US" sz="2400" dirty="0"/>
              <a:t>puberty.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extremities are well proportioned, with small </a:t>
            </a:r>
            <a:r>
              <a:rPr lang="en-US" sz="2400" dirty="0" smtClean="0"/>
              <a:t>hands and </a:t>
            </a:r>
            <a:r>
              <a:rPr lang="en-US" sz="2400" dirty="0"/>
              <a:t>feet.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for height is usually normal, but an excess of body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and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deficiency of muscle mass contribute to a pudgy appearance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i="1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 genitals </a:t>
            </a:r>
            <a:r>
              <a:rPr lang="en-US" sz="2400" dirty="0"/>
              <a:t>are usually small for age, and sexual maturation may be </a:t>
            </a:r>
            <a:r>
              <a:rPr lang="en-US" sz="2400" dirty="0" smtClean="0"/>
              <a:t>delayed or </a:t>
            </a:r>
            <a:r>
              <a:rPr lang="en-US" sz="2400" dirty="0"/>
              <a:t>absent. Facial, axillary, and pubic hair usually is lacking, and </a:t>
            </a:r>
            <a:r>
              <a:rPr lang="en-US" sz="2400" dirty="0" smtClean="0"/>
              <a:t>the scalp </a:t>
            </a:r>
            <a:r>
              <a:rPr lang="en-US" sz="2400" dirty="0"/>
              <a:t>hair is fine.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Intelligence </a:t>
            </a:r>
            <a:r>
              <a:rPr lang="en-US" sz="2400" dirty="0"/>
              <a:t>is usually normal for age, unless there </a:t>
            </a:r>
            <a:r>
              <a:rPr lang="en-US" sz="2400" dirty="0" smtClean="0"/>
              <a:t>are other </a:t>
            </a:r>
            <a:r>
              <a:rPr lang="en-US" sz="2400" dirty="0"/>
              <a:t>structural brain abnormalities,</a:t>
            </a:r>
          </a:p>
        </p:txBody>
      </p:sp>
    </p:spTree>
    <p:extLst>
      <p:ext uri="{BB962C8B-B14F-4D97-AF65-F5344CB8AC3E}">
        <p14:creationId xmlns:p14="http://schemas.microsoft.com/office/powerpoint/2010/main" val="33322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1304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Causes of short stature</vt:lpstr>
      <vt:lpstr>PowerPoint Presentation</vt:lpstr>
      <vt:lpstr>MULTIPLE PITUITARY HORMONE DEFICIENCY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electronic center</dc:creator>
  <cp:lastModifiedBy>electronic center</cp:lastModifiedBy>
  <cp:revision>15</cp:revision>
  <dcterms:created xsi:type="dcterms:W3CDTF">2021-06-19T08:20:57Z</dcterms:created>
  <dcterms:modified xsi:type="dcterms:W3CDTF">2021-06-21T06:50:46Z</dcterms:modified>
</cp:coreProperties>
</file>